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80" r:id="rId5"/>
    <p:sldId id="277" r:id="rId6"/>
    <p:sldId id="279" r:id="rId7"/>
    <p:sldId id="276" r:id="rId8"/>
    <p:sldId id="269" r:id="rId9"/>
    <p:sldId id="282" r:id="rId10"/>
    <p:sldId id="283" r:id="rId11"/>
    <p:sldId id="284" r:id="rId12"/>
    <p:sldId id="285" r:id="rId13"/>
    <p:sldId id="28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4276" y="465514"/>
            <a:ext cx="10540337" cy="18620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spc="-1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Публичный отчет </a:t>
            </a:r>
            <a:br>
              <a:rPr lang="ru-RU" sz="4000" b="1" spc="-1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</a:br>
            <a:r>
              <a:rPr lang="ru-RU" sz="4000" b="1" spc="-1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МБОУ «</a:t>
            </a:r>
            <a:r>
              <a:rPr lang="ru-RU" sz="4000" b="1" spc="-1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Гимназия №3 ЗМР РТ» </a:t>
            </a:r>
            <a:r>
              <a:rPr lang="ru-RU" sz="4000" b="1" spc="-10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/>
            </a:r>
            <a:br>
              <a:rPr lang="ru-RU" sz="4000" b="1" spc="-10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</a:br>
            <a:r>
              <a:rPr lang="ru-RU" sz="4400" b="1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20.02.2023г.</a:t>
            </a:r>
            <a:endParaRPr lang="ru-RU" sz="4000" b="1" spc="-100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47896" y="4951946"/>
            <a:ext cx="8915399" cy="592643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endParaRPr lang="ru-RU" sz="4400" b="1" dirty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G:\Абзалова\презентации, фото\Здание гимнази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7317" y="2269581"/>
            <a:ext cx="7332600" cy="44414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649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54" y="457856"/>
            <a:ext cx="8911687" cy="70592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271847"/>
            <a:ext cx="8915400" cy="4639375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Заслуженный учитель РТ – 3 учителя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Заслуженный работник культуры  РТ –1 педагог 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Знак «Почетный работник общего образования РФ»- 4 учителя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Знак РТ «За заслуги в образовании» -8 учителей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Почетная грамота Министерства просвещения РФ -  11 учителей</a:t>
            </a:r>
          </a:p>
          <a:p>
            <a:endParaRPr lang="ru-RU" sz="28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0966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018" y="299259"/>
            <a:ext cx="11380123" cy="1729046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ts val="600"/>
              </a:spcBef>
            </a:pPr>
            <a:r>
              <a:rPr lang="ru-RU" sz="3100" b="1" cap="small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муниципального этапа Всероссийского конкурса </a:t>
            </a:r>
            <a:br>
              <a:rPr lang="ru-RU" sz="3100" b="1" cap="small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cap="small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100" b="1" cap="small" dirty="0" smtClean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Лучший </a:t>
            </a:r>
            <a:r>
              <a:rPr lang="ru-RU" sz="3100" b="1" cap="small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татарского языка и литературы</a:t>
            </a:r>
            <a:r>
              <a:rPr lang="ru-RU" sz="3100" b="1" cap="small" dirty="0" smtClean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3100" b="1" cap="small" dirty="0" smtClean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cap="small" dirty="0" err="1" smtClean="0">
                <a:solidFill>
                  <a:schemeClr val="accent3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Саттарова</a:t>
            </a:r>
            <a:r>
              <a:rPr lang="ru-RU" sz="3100" b="1" cap="small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Ландыш </a:t>
            </a:r>
            <a:r>
              <a:rPr lang="ru-RU" sz="3100" b="1" cap="small" dirty="0" err="1" smtClean="0">
                <a:solidFill>
                  <a:schemeClr val="accent3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Марсовна</a:t>
            </a:r>
            <a:r>
              <a:rPr lang="ru-RU" sz="2400" b="1" cap="small" dirty="0" smtClean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учитель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родного (татарского) языка и литературы МБОУ «Гимназия No3 ЗМР РТ».</a:t>
            </a:r>
            <a:b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2342" y="2133599"/>
            <a:ext cx="10432270" cy="47992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3" descr="C:\Users\Uchitel\Downloads\IMG-20230202-WA0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503" y="1815334"/>
            <a:ext cx="3492872" cy="465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Uchitel\Downloads\IMG-20230127-WA00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282" y="2172782"/>
            <a:ext cx="5456838" cy="409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984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71420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 муниципального конкурса молодых педагогов </a:t>
            </a:r>
            <a:br>
              <a:rPr lang="ru-RU" sz="36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«Путь к мастерству – 2022»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39350" y="2627196"/>
            <a:ext cx="5664629" cy="339409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3300" dirty="0" smtClean="0">
                <a:effectLst/>
                <a:latin typeface="Times New Roman"/>
                <a:ea typeface="Times New Roman"/>
              </a:rPr>
              <a:t>в номинации 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ru-RU" sz="3300" b="1" dirty="0" smtClean="0">
                <a:effectLst/>
                <a:latin typeface="Times New Roman"/>
                <a:ea typeface="Times New Roman"/>
              </a:rPr>
              <a:t>«Внедрение цифровых технологий </a:t>
            </a:r>
            <a:br>
              <a:rPr lang="ru-RU" sz="3300" b="1" dirty="0" smtClean="0">
                <a:effectLst/>
                <a:latin typeface="Times New Roman"/>
                <a:ea typeface="Times New Roman"/>
              </a:rPr>
            </a:br>
            <a:r>
              <a:rPr lang="ru-RU" sz="3300" b="1" dirty="0" smtClean="0">
                <a:effectLst/>
                <a:latin typeface="Times New Roman"/>
                <a:ea typeface="Times New Roman"/>
              </a:rPr>
              <a:t>в образование» </a:t>
            </a:r>
          </a:p>
          <a:p>
            <a:pPr marL="0" indent="0" algn="ctr">
              <a:lnSpc>
                <a:spcPct val="170000"/>
              </a:lnSpc>
              <a:spcAft>
                <a:spcPts val="0"/>
              </a:spcAft>
              <a:buNone/>
            </a:pPr>
            <a:r>
              <a:rPr lang="ru-RU" sz="30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Сарбаева</a:t>
            </a:r>
            <a:r>
              <a:rPr lang="ru-RU" sz="3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ru-RU" sz="3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Эвелина Анатольевна,</a:t>
            </a:r>
            <a:r>
              <a:rPr lang="ru-RU" sz="300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</a:t>
            </a:r>
          </a:p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Times New Roman"/>
              </a:rPr>
              <a:t>учитель информатики МБОУ «Гимназия №3 ЗМР РТ»</a:t>
            </a:r>
          </a:p>
        </p:txBody>
      </p:sp>
      <p:pic>
        <p:nvPicPr>
          <p:cNvPr id="4" name="Picture 6" descr="C:\Users\Uchitel\Downloads\IMG-20221221-WA0011.jp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349" y="2847571"/>
            <a:ext cx="5856651" cy="329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Uchitel\Downloads\IMG-20221221-WA0011.jpg"/>
          <p:cNvPicPr>
            <a:picLocks noGrp="1"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0" t="14847" r="70538" b="20532"/>
          <a:stretch/>
        </p:blipFill>
        <p:spPr bwMode="auto">
          <a:xfrm>
            <a:off x="5759962" y="1911927"/>
            <a:ext cx="3267660" cy="494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36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71420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 муниципального этапа республиканского конкурса </a:t>
            </a:r>
            <a:br>
              <a:rPr lang="ru-RU" sz="36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 года – 2023»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6011" y="2420888"/>
            <a:ext cx="5615947" cy="3672408"/>
          </a:xfrm>
        </p:spPr>
        <p:txBody>
          <a:bodyPr>
            <a:normAutofit/>
          </a:bodyPr>
          <a:lstStyle/>
          <a:p>
            <a:pPr marL="457200" indent="0" algn="ctr"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</a:rPr>
              <a:t>в номинации 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marL="96838" indent="0" algn="ctr">
              <a:spcAft>
                <a:spcPts val="0"/>
              </a:spcAft>
              <a:buNone/>
            </a:pPr>
            <a:r>
              <a:rPr lang="ru-RU" sz="2700" b="1" dirty="0" smtClean="0">
                <a:latin typeface="Times New Roman"/>
                <a:ea typeface="Times New Roman"/>
              </a:rPr>
              <a:t>«</a:t>
            </a:r>
            <a:r>
              <a:rPr lang="ru-RU" sz="2700" b="1" dirty="0">
                <a:latin typeface="Times New Roman"/>
                <a:ea typeface="Times New Roman"/>
              </a:rPr>
              <a:t>За грамотное сочетание инноваций и традиций </a:t>
            </a:r>
            <a:r>
              <a:rPr lang="ru-RU" sz="2700" b="1" dirty="0" smtClean="0">
                <a:latin typeface="Times New Roman"/>
                <a:ea typeface="Times New Roman"/>
              </a:rPr>
              <a:t/>
            </a:r>
            <a:br>
              <a:rPr lang="ru-RU" sz="2700" b="1" dirty="0" smtClean="0">
                <a:latin typeface="Times New Roman"/>
                <a:ea typeface="Times New Roman"/>
              </a:rPr>
            </a:br>
            <a:r>
              <a:rPr lang="ru-RU" sz="2700" b="1" dirty="0" smtClean="0">
                <a:latin typeface="Times New Roman"/>
                <a:ea typeface="Times New Roman"/>
              </a:rPr>
              <a:t>в </a:t>
            </a:r>
            <a:r>
              <a:rPr lang="ru-RU" sz="2700" b="1" dirty="0">
                <a:latin typeface="Times New Roman"/>
                <a:ea typeface="Times New Roman"/>
              </a:rPr>
              <a:t>преподавании» </a:t>
            </a:r>
            <a:endParaRPr lang="ru-RU" sz="2700" b="1" dirty="0" smtClean="0">
              <a:latin typeface="Times New Roman"/>
              <a:ea typeface="Times New Roman"/>
            </a:endParaRPr>
          </a:p>
          <a:p>
            <a:pPr marL="96838" indent="0" algn="ctr">
              <a:spcAft>
                <a:spcPts val="0"/>
              </a:spcAft>
              <a:buNone/>
            </a:pPr>
            <a:r>
              <a:rPr lang="ru-RU" sz="26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Кузьмина </a:t>
            </a:r>
          </a:p>
          <a:p>
            <a:pPr marL="96838" indent="0" algn="ctr">
              <a:spcAft>
                <a:spcPts val="0"/>
              </a:spcAft>
              <a:buNone/>
            </a:pPr>
            <a:r>
              <a:rPr lang="ru-RU" sz="26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Татьяна Константиновна, </a:t>
            </a:r>
            <a:r>
              <a:rPr lang="ru-RU" sz="2000" dirty="0">
                <a:latin typeface="Times New Roman"/>
                <a:ea typeface="Times New Roman"/>
              </a:rPr>
              <a:t>учитель начальных классов МБОУ «Гимназия №3 ЗМР РТ»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1" b="21651"/>
          <a:stretch/>
        </p:blipFill>
        <p:spPr>
          <a:xfrm>
            <a:off x="5711958" y="2831081"/>
            <a:ext cx="5885639" cy="28520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9" t="15252" r="36555" b="47705"/>
          <a:stretch/>
        </p:blipFill>
        <p:spPr>
          <a:xfrm>
            <a:off x="6158886" y="1958623"/>
            <a:ext cx="4257593" cy="499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78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500" b="1" cap="all" spc="-60" dirty="0">
                <a:solidFill>
                  <a:srgbClr val="D1282E"/>
                </a:solidFill>
                <a:latin typeface="Arial" pitchFamily="34" charset="0"/>
                <a:cs typeface="Arial" pitchFamily="34" charset="0"/>
              </a:rPr>
              <a:t>Анализ результатов </a:t>
            </a:r>
            <a:r>
              <a:rPr lang="ru-RU" sz="2500" b="1" cap="all" spc="-60" dirty="0" smtClean="0">
                <a:solidFill>
                  <a:srgbClr val="D1282E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500" b="1" cap="all" spc="-60" dirty="0" smtClean="0">
                <a:solidFill>
                  <a:srgbClr val="D1282E"/>
                </a:solidFill>
                <a:latin typeface="Arial" pitchFamily="34" charset="0"/>
                <a:cs typeface="Arial" pitchFamily="34" charset="0"/>
              </a:rPr>
            </a:br>
            <a:r>
              <a:rPr lang="ru-RU" sz="2500" b="1" cap="all" spc="-60" dirty="0" smtClean="0">
                <a:solidFill>
                  <a:srgbClr val="D1282E"/>
                </a:solidFill>
                <a:latin typeface="Arial" pitchFamily="34" charset="0"/>
                <a:cs typeface="Arial" pitchFamily="34" charset="0"/>
              </a:rPr>
              <a:t>государственной </a:t>
            </a:r>
            <a:r>
              <a:rPr lang="ru-RU" sz="2500" b="1" cap="all" spc="-60" dirty="0">
                <a:solidFill>
                  <a:srgbClr val="D1282E"/>
                </a:solidFill>
                <a:latin typeface="Arial" pitchFamily="34" charset="0"/>
                <a:cs typeface="Arial" pitchFamily="34" charset="0"/>
              </a:rPr>
              <a:t>итоговой аттестации </a:t>
            </a:r>
            <a:r>
              <a:rPr lang="ru-RU" sz="2500" b="1" cap="all" spc="-60" dirty="0" smtClean="0">
                <a:solidFill>
                  <a:srgbClr val="D1282E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500" b="1" cap="all" spc="-60" dirty="0" smtClean="0">
                <a:solidFill>
                  <a:srgbClr val="D1282E"/>
                </a:solidFill>
                <a:latin typeface="Arial" pitchFamily="34" charset="0"/>
                <a:cs typeface="Arial" pitchFamily="34" charset="0"/>
              </a:rPr>
            </a:br>
            <a:r>
              <a:rPr lang="ru-RU" sz="2500" b="1" spc="-60" dirty="0" smtClean="0">
                <a:solidFill>
                  <a:srgbClr val="D1282E"/>
                </a:solidFill>
                <a:latin typeface="Arial" pitchFamily="34" charset="0"/>
                <a:cs typeface="Arial" pitchFamily="34" charset="0"/>
              </a:rPr>
              <a:t>за</a:t>
            </a:r>
            <a:r>
              <a:rPr lang="ru-RU" sz="2500" b="1" cap="all" spc="-60" dirty="0" smtClean="0">
                <a:solidFill>
                  <a:srgbClr val="D1282E"/>
                </a:solidFill>
                <a:latin typeface="Arial" pitchFamily="34" charset="0"/>
                <a:cs typeface="Arial" pitchFamily="34" charset="0"/>
              </a:rPr>
              <a:t> 2019 – 2022 </a:t>
            </a:r>
            <a:r>
              <a:rPr lang="ru-RU" sz="2500" b="1" spc="-60" dirty="0" smtClean="0">
                <a:solidFill>
                  <a:srgbClr val="D1282E"/>
                </a:solidFill>
                <a:latin typeface="Arial" pitchFamily="34" charset="0"/>
                <a:cs typeface="Arial" pitchFamily="34" charset="0"/>
              </a:rPr>
              <a:t>уч. год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9966792"/>
              </p:ext>
            </p:extLst>
          </p:nvPr>
        </p:nvGraphicFramePr>
        <p:xfrm>
          <a:off x="1667935" y="2435474"/>
          <a:ext cx="9534386" cy="2030800"/>
        </p:xfrm>
        <a:graphic>
          <a:graphicData uri="http://schemas.openxmlformats.org/drawingml/2006/table">
            <a:tbl>
              <a:tblPr firstRow="1" firstCol="1" bandRow="1"/>
              <a:tblGrid>
                <a:gridCol w="1862970">
                  <a:extLst>
                    <a:ext uri="{9D8B030D-6E8A-4147-A177-3AD203B41FA5}">
                      <a16:colId xmlns:a16="http://schemas.microsoft.com/office/drawing/2014/main" val="2241754815"/>
                    </a:ext>
                  </a:extLst>
                </a:gridCol>
                <a:gridCol w="9589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89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8927">
                  <a:extLst>
                    <a:ext uri="{9D8B030D-6E8A-4147-A177-3AD203B41FA5}">
                      <a16:colId xmlns:a16="http://schemas.microsoft.com/office/drawing/2014/main" val="3514112725"/>
                    </a:ext>
                  </a:extLst>
                </a:gridCol>
                <a:gridCol w="958927">
                  <a:extLst>
                    <a:ext uri="{9D8B030D-6E8A-4147-A177-3AD203B41FA5}">
                      <a16:colId xmlns:a16="http://schemas.microsoft.com/office/drawing/2014/main" val="1788771969"/>
                    </a:ext>
                  </a:extLst>
                </a:gridCol>
                <a:gridCol w="958927">
                  <a:extLst>
                    <a:ext uri="{9D8B030D-6E8A-4147-A177-3AD203B41FA5}">
                      <a16:colId xmlns:a16="http://schemas.microsoft.com/office/drawing/2014/main" val="2326953328"/>
                    </a:ext>
                  </a:extLst>
                </a:gridCol>
                <a:gridCol w="958927">
                  <a:extLst>
                    <a:ext uri="{9D8B030D-6E8A-4147-A177-3AD203B41FA5}">
                      <a16:colId xmlns:a16="http://schemas.microsoft.com/office/drawing/2014/main" val="2816296205"/>
                    </a:ext>
                  </a:extLst>
                </a:gridCol>
                <a:gridCol w="958927">
                  <a:extLst>
                    <a:ext uri="{9D8B030D-6E8A-4147-A177-3AD203B41FA5}">
                      <a16:colId xmlns:a16="http://schemas.microsoft.com/office/drawing/2014/main" val="1389944963"/>
                    </a:ext>
                  </a:extLst>
                </a:gridCol>
                <a:gridCol w="958927">
                  <a:extLst>
                    <a:ext uri="{9D8B030D-6E8A-4147-A177-3AD203B41FA5}">
                      <a16:colId xmlns:a16="http://schemas.microsoft.com/office/drawing/2014/main" val="120830756"/>
                    </a:ext>
                  </a:extLst>
                </a:gridCol>
              </a:tblGrid>
              <a:tr h="38446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 / Год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8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795197"/>
                  </a:ext>
                </a:extLst>
              </a:tr>
              <a:tr h="3844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ср. балл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ср. балл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ср. балл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ср. балл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747990"/>
                  </a:ext>
                </a:extLst>
              </a:tr>
              <a:tr h="3844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8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 (100)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 ↑ 80</a:t>
                      </a:r>
                      <a:endParaRPr lang="ru-RU" sz="18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 (100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 ↑ 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 (100)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81,8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8858416"/>
                  </a:ext>
                </a:extLst>
              </a:tr>
              <a:tr h="3844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(проф)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8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78,7</a:t>
                      </a:r>
                      <a:endParaRPr lang="ru-RU" sz="18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 (100)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77,8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8325410"/>
                  </a:ext>
                </a:extLst>
              </a:tr>
            </a:tbl>
          </a:graphicData>
        </a:graphic>
      </p:graphicFrame>
      <p:grpSp>
        <p:nvGrpSpPr>
          <p:cNvPr id="5" name="Group 116"/>
          <p:cNvGrpSpPr>
            <a:grpSpLocks/>
          </p:cNvGrpSpPr>
          <p:nvPr/>
        </p:nvGrpSpPr>
        <p:grpSpPr bwMode="auto">
          <a:xfrm>
            <a:off x="2302624" y="4720028"/>
            <a:ext cx="8365375" cy="679296"/>
            <a:chOff x="1728" y="2624"/>
            <a:chExt cx="3024" cy="400"/>
          </a:xfrm>
        </p:grpSpPr>
        <p:sp>
          <p:nvSpPr>
            <p:cNvPr id="6" name="Line 117"/>
            <p:cNvSpPr>
              <a:spLocks noChangeShapeType="1"/>
            </p:cNvSpPr>
            <p:nvPr/>
          </p:nvSpPr>
          <p:spPr bwMode="auto">
            <a:xfrm>
              <a:off x="1728" y="2962"/>
              <a:ext cx="3024" cy="0"/>
            </a:xfrm>
            <a:prstGeom prst="line">
              <a:avLst/>
            </a:prstGeom>
            <a:noFill/>
            <a:ln w="25400">
              <a:solidFill>
                <a:sysClr val="window" lastClr="FFFFFF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" name="Text Box 118"/>
            <p:cNvSpPr txBox="1">
              <a:spLocks noChangeArrowheads="1"/>
            </p:cNvSpPr>
            <p:nvPr/>
          </p:nvSpPr>
          <p:spPr bwMode="auto">
            <a:xfrm>
              <a:off x="2069" y="2647"/>
              <a:ext cx="2626" cy="2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defTabSz="914400">
                <a:defRPr/>
              </a:pPr>
              <a:r>
                <a:rPr lang="ru-RU" sz="2400" b="1" dirty="0" smtClean="0">
                  <a:solidFill>
                    <a:srgbClr val="C00000"/>
                  </a:solidFill>
                </a:rPr>
                <a:t>Алимова </a:t>
              </a:r>
              <a:r>
                <a:rPr lang="ru-RU" sz="2400" b="1" dirty="0" err="1" smtClean="0">
                  <a:solidFill>
                    <a:srgbClr val="C00000"/>
                  </a:solidFill>
                </a:rPr>
                <a:t>Фарида</a:t>
              </a:r>
              <a:r>
                <a:rPr lang="ru-RU" sz="2400" b="1" dirty="0" smtClean="0">
                  <a:solidFill>
                    <a:srgbClr val="C00000"/>
                  </a:solidFill>
                </a:rPr>
                <a:t> </a:t>
              </a:r>
              <a:r>
                <a:rPr kumimoji="0" lang="ru-RU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</a:rPr>
                <a:t>– 100 баллов – обществознание </a:t>
              </a:r>
              <a:endPara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8" name="Group 119"/>
            <p:cNvGrpSpPr>
              <a:grpSpLocks/>
            </p:cNvGrpSpPr>
            <p:nvPr/>
          </p:nvGrpSpPr>
          <p:grpSpPr bwMode="auto">
            <a:xfrm rot="-4423226">
              <a:off x="1676" y="2684"/>
              <a:ext cx="400" cy="280"/>
              <a:chOff x="1043" y="2596"/>
              <a:chExt cx="142" cy="99"/>
            </a:xfrm>
          </p:grpSpPr>
          <p:sp>
            <p:nvSpPr>
              <p:cNvPr id="9" name="Freeform 120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" name="Freeform 121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" name="Freeform 122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2" name="Freeform 123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3" name="Freeform 124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4" name="Freeform 125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" name="Freeform 126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" name="Freeform 127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" name="Freeform 128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" name="Freeform 129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" name="Freeform 130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" name="Freeform 131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" name="Freeform 132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" name="Freeform 133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3" name="Freeform 134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4" name="Freeform 135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5" name="Freeform 136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" name="Freeform 137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" name="Freeform 138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" name="Freeform 139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" name="Freeform 140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" name="Freeform 141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" name="Freeform 142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" name="Freeform 143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" name="Freeform 144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4" name="Freeform 145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5" name="Freeform 146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6" name="Freeform 147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" name="Freeform 148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" name="Freeform 149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" name="Freeform 150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" name="Freeform 151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" name="Freeform 152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" name="Freeform 153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" name="Freeform 154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" name="Freeform 155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5" name="Freeform 156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6" name="Freeform 157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7" name="Freeform 158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8" name="Freeform 159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" name="Freeform 160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" name="Freeform 161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" name="Freeform 162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" name="Freeform 163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" name="Freeform 164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" name="Freeform 165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" name="Freeform 166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" name="Freeform 167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7" name="Freeform 168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8" name="Freeform 169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" name="Freeform 170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" name="Freeform 171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sp>
        <p:nvSpPr>
          <p:cNvPr id="61" name="Прямоугольник 60"/>
          <p:cNvSpPr/>
          <p:nvPr/>
        </p:nvSpPr>
        <p:spPr>
          <a:xfrm>
            <a:off x="3533017" y="5453190"/>
            <a:ext cx="69487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2400" b="1" dirty="0" smtClean="0">
                <a:solidFill>
                  <a:srgbClr val="C00000"/>
                </a:solidFill>
              </a:rPr>
              <a:t>Карпова Алиса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</a:rPr>
              <a:t> – 100 баллов – литература   </a:t>
            </a:r>
          </a:p>
        </p:txBody>
      </p:sp>
    </p:spTree>
    <p:extLst>
      <p:ext uri="{BB962C8B-B14F-4D97-AF65-F5344CB8AC3E}">
        <p14:creationId xmlns:p14="http://schemas.microsoft.com/office/powerpoint/2010/main" val="200362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A5EC055-BC24-4CAE-8E88-C1F7972B7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150" y="199505"/>
            <a:ext cx="9976783" cy="109728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Средний балл по Гимназии № 3</a:t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предметы по выбору ЕГЭ</a:t>
            </a:r>
            <a:endParaRPr lang="ru-RU" sz="3200" dirty="0">
              <a:solidFill>
                <a:srgbClr val="0070C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290971"/>
              </p:ext>
            </p:extLst>
          </p:nvPr>
        </p:nvGraphicFramePr>
        <p:xfrm>
          <a:off x="1744119" y="1789632"/>
          <a:ext cx="9211733" cy="4589222"/>
        </p:xfrm>
        <a:graphic>
          <a:graphicData uri="http://schemas.openxmlformats.org/drawingml/2006/table">
            <a:tbl>
              <a:tblPr/>
              <a:tblGrid>
                <a:gridCol w="7199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9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20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20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20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20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20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920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41758"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endParaRPr lang="ru-RU" sz="2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19 – 20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20 – 21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21 – 22</a:t>
                      </a:r>
                      <a:endParaRPr lang="ru-RU" sz="2400" b="0" i="0" u="none" strike="noStrike" dirty="0" smtClean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ЗМР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РТ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РФ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4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Информатика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59.5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4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Химия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4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Англ.язык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4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Биология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4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История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64.5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74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Физика</a:t>
                      </a:r>
                      <a:endParaRPr lang="ru-RU" sz="2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74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Обществознание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74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Литература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74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География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62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782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7212" y="191850"/>
            <a:ext cx="8915399" cy="99877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Предметы по выбору ОГЭ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76399" y="1337734"/>
          <a:ext cx="9810752" cy="4796367"/>
        </p:xfrm>
        <a:graphic>
          <a:graphicData uri="http://schemas.openxmlformats.org/drawingml/2006/table">
            <a:tbl>
              <a:tblPr/>
              <a:tblGrid>
                <a:gridCol w="2670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9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3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34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34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076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856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Предмет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A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кол-во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A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"5"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A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"4"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A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"3"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A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"2"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A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качество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7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Русский </a:t>
                      </a: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язык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A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7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Математика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A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7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Информатика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A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7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Обществознание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A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37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Англ</a:t>
                      </a: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 </a:t>
                      </a: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Язык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A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37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Физика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A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37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География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A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37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Биология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A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37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Химия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A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37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История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A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35724" y="243110"/>
            <a:ext cx="8911687" cy="637423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/>
              <a:t>Результаты медалистов</a:t>
            </a:r>
            <a:endParaRPr lang="ru-RU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91732" y="1058341"/>
          <a:ext cx="9084735" cy="4538130"/>
        </p:xfrm>
        <a:graphic>
          <a:graphicData uri="http://schemas.openxmlformats.org/drawingml/2006/table">
            <a:tbl>
              <a:tblPr/>
              <a:tblGrid>
                <a:gridCol w="391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8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98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28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74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99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74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74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23650">
                <a:tc>
                  <a:txBody>
                    <a:bodyPr/>
                    <a:lstStyle/>
                    <a:p>
                      <a:pPr algn="ctr" fontAlgn="ctr"/>
                      <a:endParaRPr lang="ru-RU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Фамилия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русский язык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err="1">
                          <a:solidFill>
                            <a:srgbClr val="FFFFFF"/>
                          </a:solidFill>
                          <a:latin typeface="Calibri"/>
                        </a:rPr>
                        <a:t>матем</a:t>
                      </a:r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. проф.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физика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обществознание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англ. язык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ИКТ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Гибадуллина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2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Раяна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Евграфова </a:t>
                      </a:r>
                      <a:r>
                        <a:rPr lang="ru-RU" sz="2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Элина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Егорова Анастасия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24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88</a:t>
                      </a:r>
                      <a:endParaRPr lang="ru-RU" sz="24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Калачев Роман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Камале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e</a:t>
                      </a:r>
                      <a:r>
                        <a:rPr lang="ru-RU" sz="2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ва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2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Ясмина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Пыжов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Илья 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Хаялиева Камиля 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1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Чибикова Валерия 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1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Агеева Софья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1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Устинова Елизавета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2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105111"/>
              </p:ext>
            </p:extLst>
          </p:nvPr>
        </p:nvGraphicFramePr>
        <p:xfrm>
          <a:off x="6416298" y="433953"/>
          <a:ext cx="5176434" cy="5959214"/>
        </p:xfrm>
        <a:graphic>
          <a:graphicData uri="http://schemas.openxmlformats.org/drawingml/2006/table">
            <a:tbl>
              <a:tblPr/>
              <a:tblGrid>
                <a:gridCol w="5176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80180">
                <a:tc>
                  <a:txBody>
                    <a:bodyPr/>
                    <a:lstStyle/>
                    <a:p>
                      <a:pPr marL="1080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Москва</a:t>
                      </a:r>
                    </a:p>
                    <a:p>
                      <a:pPr marL="1080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МГУ– мехмат</a:t>
                      </a:r>
                    </a:p>
                    <a:p>
                      <a:pPr marL="1080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ВШЭ – информатика и вычислительная техника</a:t>
                      </a:r>
                    </a:p>
                    <a:p>
                      <a:pPr marL="1080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Политехнический университет</a:t>
                      </a:r>
                    </a:p>
                    <a:p>
                      <a:pPr marL="1080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РУТ МИИТ – институт транспорта</a:t>
                      </a:r>
                    </a:p>
                    <a:p>
                      <a:pPr marL="1080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РТУ МИРЭ – институт радиотехники (2)</a:t>
                      </a:r>
                    </a:p>
                    <a:p>
                      <a:pPr marL="1080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РЭУ им. Плеханова - менеджмент</a:t>
                      </a: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1475">
                <a:tc>
                  <a:txBody>
                    <a:bodyPr/>
                    <a:lstStyle/>
                    <a:p>
                      <a:pPr marL="1080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Санкт-Петербург</a:t>
                      </a:r>
                    </a:p>
                    <a:p>
                      <a:pPr marL="1080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Политехнический университет (3)</a:t>
                      </a:r>
                    </a:p>
                    <a:p>
                      <a:pPr marL="1080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Горный университет – нефтегазовое дело</a:t>
                      </a:r>
                    </a:p>
                    <a:p>
                      <a:pPr marL="1080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Русская христианская гуманитарная академия - дизайн</a:t>
                      </a:r>
                      <a:endParaRPr lang="ru-RU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  <a:cs typeface="+mn-cs"/>
                      </a:endParaRP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1659">
                <a:tc>
                  <a:txBody>
                    <a:bodyPr/>
                    <a:lstStyle/>
                    <a:p>
                      <a:pPr marL="1080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Чебоксары </a:t>
                      </a:r>
                    </a:p>
                    <a:p>
                      <a:pPr marL="1080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ЧГУ – Бизнес и информатика</a:t>
                      </a:r>
                    </a:p>
                    <a:p>
                      <a:pPr marL="1080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Инженерия </a:t>
                      </a: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5900">
                <a:tc>
                  <a:txBody>
                    <a:bodyPr/>
                    <a:lstStyle/>
                    <a:p>
                      <a:pPr marL="1080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Краснодар</a:t>
                      </a:r>
                    </a:p>
                    <a:p>
                      <a:pPr marL="1080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Высшее военное училище летчиков</a:t>
                      </a: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534222"/>
              </p:ext>
            </p:extLst>
          </p:nvPr>
        </p:nvGraphicFramePr>
        <p:xfrm>
          <a:off x="1335063" y="1941766"/>
          <a:ext cx="4347634" cy="2251710"/>
        </p:xfrm>
        <a:graphic>
          <a:graphicData uri="http://schemas.openxmlformats.org/drawingml/2006/table">
            <a:tbl>
              <a:tblPr/>
              <a:tblGrid>
                <a:gridCol w="3202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5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5438"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Казань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438"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Москва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438"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Санкт-Петербург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438"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Чебоксары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438"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Краснодар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438"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Зеленодольск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064060" y="568127"/>
            <a:ext cx="5108140" cy="947408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ПОСТУПЛЕНИЕ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39532" y="124556"/>
            <a:ext cx="8465079" cy="150104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Рейтинг лучших школ России 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по конкурентоспособности выпускников 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(2022 год)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7543" t="43903" r="19251" b="3786"/>
          <a:stretch>
            <a:fillRect/>
          </a:stretch>
        </p:blipFill>
        <p:spPr bwMode="auto">
          <a:xfrm>
            <a:off x="926409" y="1642533"/>
            <a:ext cx="10799931" cy="50278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1143000" y="3962400"/>
            <a:ext cx="10295467" cy="2"/>
          </a:xfrm>
          <a:prstGeom prst="line">
            <a:avLst/>
          </a:prstGeom>
          <a:ln w="381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83967" y="137065"/>
            <a:ext cx="34596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Топ-200 школ России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404664"/>
            <a:ext cx="8435280" cy="13716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мероприятий</a:t>
            </a:r>
            <a:b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повышению качества результатов государственной итоговой аттестации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1543" y="2348880"/>
            <a:ext cx="9348725" cy="3188795"/>
          </a:xfrm>
        </p:spPr>
        <p:txBody>
          <a:bodyPr>
            <a:normAutofit/>
          </a:bodyPr>
          <a:lstStyle/>
          <a:p>
            <a:pPr marL="114300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Организационно-методическая </a:t>
            </a:r>
            <a:r>
              <a:rPr lang="ru-RU" sz="3200" b="0" dirty="0">
                <a:latin typeface="Arial" panose="020B0604020202020204" pitchFamily="34" charset="0"/>
                <a:cs typeface="Arial" panose="020B0604020202020204" pitchFamily="34" charset="0"/>
              </a:rPr>
              <a:t>работа</a:t>
            </a:r>
          </a:p>
          <a:p>
            <a:pPr marL="114300"/>
            <a:r>
              <a:rPr lang="ru-RU" sz="3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0" dirty="0">
                <a:latin typeface="Arial" panose="020B0604020202020204" pitchFamily="34" charset="0"/>
                <a:cs typeface="Arial" panose="020B0604020202020204" pitchFamily="34" charset="0"/>
              </a:rPr>
              <a:t>Работа с педагогическим коллективом</a:t>
            </a:r>
          </a:p>
          <a:p>
            <a:pPr marL="114300"/>
            <a:r>
              <a:rPr lang="ru-RU" sz="3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0" dirty="0">
                <a:latin typeface="Arial" panose="020B0604020202020204" pitchFamily="34" charset="0"/>
                <a:cs typeface="Arial" panose="020B0604020202020204" pitchFamily="34" charset="0"/>
              </a:rPr>
              <a:t>Работа с учащимися</a:t>
            </a:r>
          </a:p>
          <a:p>
            <a:pPr marL="114300"/>
            <a:r>
              <a:rPr lang="ru-RU" sz="3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0" dirty="0">
                <a:latin typeface="Arial" panose="020B0604020202020204" pitchFamily="34" charset="0"/>
                <a:cs typeface="Arial" panose="020B0604020202020204" pitchFamily="34" charset="0"/>
              </a:rPr>
              <a:t>Работа 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293618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636" y="274320"/>
            <a:ext cx="11776363" cy="1630680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Отчет о наличии квалификационных категорий руководящих </a:t>
            </a:r>
            <a:r>
              <a:rPr lang="ru-RU" sz="20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</a:b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и педагогических работников по состоянию на январь 2023 года</a:t>
            </a:r>
            <a:r>
              <a:rPr lang="ru-RU" sz="20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</a:br>
            <a:r>
              <a:rPr lang="ru-RU" b="1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3561992"/>
              </p:ext>
            </p:extLst>
          </p:nvPr>
        </p:nvGraphicFramePr>
        <p:xfrm>
          <a:off x="307573" y="2161307"/>
          <a:ext cx="11496500" cy="3990941"/>
        </p:xfrm>
        <a:graphic>
          <a:graphicData uri="http://schemas.openxmlformats.org/drawingml/2006/table">
            <a:tbl>
              <a:tblPr firstRow="1" firstCol="1" bandRow="1"/>
              <a:tblGrid>
                <a:gridCol w="13817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0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0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8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01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67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67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319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124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124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8124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8124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49390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169601">
                <a:tc rowSpan="4">
                  <a:txBody>
                    <a:bodyPr/>
                    <a:lstStyle/>
                    <a:p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Общая численность работников образования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 имеют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квалиф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категории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(число и %)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том числе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имеют кв. категорий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8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 них имеют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 них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97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высшую категорию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первую категорию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вторую категорию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Прошли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 СЗД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проходили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 СЗД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97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97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Численность </a:t>
                      </a:r>
                      <a:r>
                        <a:rPr lang="ru-RU" sz="14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педработников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62,5%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37,5%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078796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618</TotalTime>
  <Words>597</Words>
  <Application>Microsoft Office PowerPoint</Application>
  <PresentationFormat>Широкоэкранный</PresentationFormat>
  <Paragraphs>374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Cambria Math</vt:lpstr>
      <vt:lpstr>Century Gothic</vt:lpstr>
      <vt:lpstr>MS Mincho</vt:lpstr>
      <vt:lpstr>Times New Roman</vt:lpstr>
      <vt:lpstr>Wingdings 3</vt:lpstr>
      <vt:lpstr>Легкий дым</vt:lpstr>
      <vt:lpstr>Публичный отчет  МБОУ «Гимназия №3 ЗМР РТ»  20.02.2023г.</vt:lpstr>
      <vt:lpstr>Анализ результатов  государственной итоговой аттестации  за 2019 – 2022 уч. год</vt:lpstr>
      <vt:lpstr>Средний балл по Гимназии № 3 предметы по выбору ЕГЭ</vt:lpstr>
      <vt:lpstr>Предметы по выбору ОГЭ</vt:lpstr>
      <vt:lpstr>Результаты медалистов</vt:lpstr>
      <vt:lpstr>ПОСТУПЛЕНИЕ</vt:lpstr>
      <vt:lpstr>Рейтинг лучших школ России  по конкурентоспособности выпускников  (2022 год)</vt:lpstr>
      <vt:lpstr>План мероприятий по повышению качества результатов государственной итоговой аттестации</vt:lpstr>
      <vt:lpstr>Отчет о наличии квалификационных категорий руководящих  и педагогических работников по состоянию на январь 2023 года   </vt:lpstr>
      <vt:lpstr>Презентация PowerPoint</vt:lpstr>
      <vt:lpstr>Победитель муниципального этапа Всероссийского конкурса  «Лучший учитель татарского языка и литературы»  Саттарова Ландыш Марсовна-учитель родного (татарского) языка и литературы МБОУ «Гимназия No3 ЗМР РТ». </vt:lpstr>
      <vt:lpstr>Лауреат муниципального конкурса молодых педагогов  «Путь к мастерству – 2022»</vt:lpstr>
      <vt:lpstr>Лауреат муниципального этапа республиканского конкурса  «Учитель года – 2023»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Деятельность  МБОУ «Гимназия №3 ЗМР РТ»  по повышению качества подготовки обучающихся  к ГИА</dc:title>
  <dc:creator>Пользователь</dc:creator>
  <cp:lastModifiedBy>Пользователь</cp:lastModifiedBy>
  <cp:revision>64</cp:revision>
  <dcterms:created xsi:type="dcterms:W3CDTF">2022-02-16T07:03:10Z</dcterms:created>
  <dcterms:modified xsi:type="dcterms:W3CDTF">2023-12-11T12:58:52Z</dcterms:modified>
</cp:coreProperties>
</file>